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3"/>
  </p:sldMasterIdLst>
  <p:notesMasterIdLst>
    <p:notesMasterId r:id="rId16"/>
  </p:notesMasterIdLst>
  <p:handoutMasterIdLst>
    <p:handoutMasterId r:id="rId17"/>
  </p:handoutMasterIdLst>
  <p:sldIdLst>
    <p:sldId id="282" r:id="rId4"/>
    <p:sldId id="283" r:id="rId5"/>
    <p:sldId id="291" r:id="rId6"/>
    <p:sldId id="302" r:id="rId7"/>
    <p:sldId id="303" r:id="rId8"/>
    <p:sldId id="300" r:id="rId9"/>
    <p:sldId id="301" r:id="rId10"/>
    <p:sldId id="304" r:id="rId11"/>
    <p:sldId id="307" r:id="rId12"/>
    <p:sldId id="308" r:id="rId13"/>
    <p:sldId id="305" r:id="rId14"/>
    <p:sldId id="296" r:id="rId15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9" autoAdjust="0"/>
    <p:restoredTop sz="94631" autoAdjust="0"/>
  </p:normalViewPr>
  <p:slideViewPr>
    <p:cSldViewPr snapToGrid="0">
      <p:cViewPr varScale="1">
        <p:scale>
          <a:sx n="81" d="100"/>
          <a:sy n="81" d="100"/>
        </p:scale>
        <p:origin x="-78" y="-7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774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26" Type="http://schemas.microsoft.com/office/2015/10/relationships/revisionInfo" Target="revisionInfo.xml"/><Relationship Id="rId3" Type="http://schemas.openxmlformats.org/officeDocument/2006/relationships/slideMaster" Target="slideMasters/slideMaster1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xmlns="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0A5C064-84A7-4F33-A3C5-616A674BA786}" type="datetime1">
              <a:rPr lang="ru-RU" smtClean="0"/>
              <a:t>22.04.2021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8B300C-53C0-476E-919C-7CE08E363BA7}" type="datetime1">
              <a:rPr lang="ru-RU" smtClean="0"/>
              <a:pPr/>
              <a:t>22.04.2021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 dirty="0"/>
              <a:t>Образец текста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36067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ru-RU" smtClean="0"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87251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897876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ru-RU" smtClean="0"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7945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6725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89200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451054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48945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143800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84749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153143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007526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1">
            <a:extLst>
              <a:ext uri="{FF2B5EF4-FFF2-40B4-BE49-F238E27FC236}">
                <a16:creationId xmlns:a16="http://schemas.microsoft.com/office/drawing/2014/main" xmlns="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 dirty="0"/>
              <a:t>Вставьте или перетащите свое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НАЗВАНИЕ ПРЕЗЕНТАЦИИ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xmlns="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xmlns="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xmlns="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dirty="0"/>
              <a:t>Щелкните, чтобы изменить заголовок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xmlns="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Подзаголовок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2000"/>
            <a:ext cx="4500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xmlns="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1511250"/>
            <a:ext cx="4500000" cy="4680000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CD4FE60C-ACE5-4516-8CB6-EEDD96DB735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 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dirty="0"/>
              <a:t>Щелкните, чтобы изменить заголовок</a:t>
            </a:r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xmlns="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Подзаголовок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916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2900" y="1511476"/>
            <a:ext cx="2916000" cy="4679249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1" name="Текст 5">
            <a:extLst>
              <a:ext uri="{FF2B5EF4-FFF2-40B4-BE49-F238E27FC236}">
                <a16:creationId xmlns:a16="http://schemas.microsoft.com/office/drawing/2014/main" xmlns="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13800" y="1511475"/>
            <a:ext cx="2916000" cy="4679250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 столбц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dirty="0"/>
              <a:t>Щелкните, чтобы изменить заголовок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xmlns="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Подзаголовок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1764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90450" y="1512000"/>
            <a:ext cx="1764000" cy="4679250"/>
          </a:xfrm>
        </p:spPr>
        <p:txBody>
          <a:bodyPr rtlCol="0"/>
          <a:lstStyle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3" name="Текст 5">
            <a:extLst>
              <a:ext uri="{FF2B5EF4-FFF2-40B4-BE49-F238E27FC236}">
                <a16:creationId xmlns:a16="http://schemas.microsoft.com/office/drawing/2014/main" xmlns="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48900" y="1512000"/>
            <a:ext cx="1764000" cy="4679250"/>
          </a:xfrm>
        </p:spPr>
        <p:txBody>
          <a:bodyPr rtlCol="0"/>
          <a:lstStyle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xmlns="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07350" y="1507535"/>
            <a:ext cx="1764000" cy="4679250"/>
          </a:xfrm>
        </p:spPr>
        <p:txBody>
          <a:bodyPr rtlCol="0"/>
          <a:lstStyle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7" name="Текст 7">
            <a:extLst>
              <a:ext uri="{FF2B5EF4-FFF2-40B4-BE49-F238E27FC236}">
                <a16:creationId xmlns:a16="http://schemas.microsoft.com/office/drawing/2014/main" xmlns="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65800" y="1507535"/>
            <a:ext cx="1764000" cy="4683715"/>
          </a:xfrm>
        </p:spPr>
        <p:txBody>
          <a:bodyPr rtlCol="0"/>
          <a:lstStyle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dirty="0"/>
              <a:t>Щелкните, чтобы изменить заголовок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xmlns="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Подзаголовок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xmlns="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xmlns="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 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xmlns="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НАЗВАНИЕ ПРЕЗЕНТАЦИИ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xmlns="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xmlns="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xmlns="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 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1">
            <a:extLst>
              <a:ext uri="{FF2B5EF4-FFF2-40B4-BE49-F238E27FC236}">
                <a16:creationId xmlns:a16="http://schemas.microsoft.com/office/drawing/2014/main" xmlns="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 dirty="0"/>
              <a:t>Вставьте или перетащите свое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НАЗВАНИЕ ПРЕЗЕНТАЦИИ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xmlns="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xmlns="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xmlns="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-фотография 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1">
            <a:extLst>
              <a:ext uri="{FF2B5EF4-FFF2-40B4-BE49-F238E27FC236}">
                <a16:creationId xmlns:a16="http://schemas.microsoft.com/office/drawing/2014/main" xmlns="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 dirty="0"/>
              <a:t>Вставьте или перетащите свое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 rtlCol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dirty="0"/>
              <a:t>Щелкните, чтобы изменить заголовок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xmlns="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 rtlCol="0"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Подзаголовок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-фотография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9" name="Рисунок 6">
            <a:extLst>
              <a:ext uri="{FF2B5EF4-FFF2-40B4-BE49-F238E27FC236}">
                <a16:creationId xmlns:a16="http://schemas.microsoft.com/office/drawing/2014/main" xmlns="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 dirty="0"/>
              <a:t>Вставьте или перетащите свое фото</a:t>
            </a: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xmlns="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xmlns="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dirty="0"/>
              <a:t>Щелкните, чтобы изменить заголовок</a:t>
            </a:r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xmlns="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Подзаголовок</a:t>
            </a:r>
          </a:p>
        </p:txBody>
      </p:sp>
      <p:sp>
        <p:nvSpPr>
          <p:cNvPr id="3" name="Сравнение слева — заполнитель 1">
            <a:extLst>
              <a:ext uri="{FF2B5EF4-FFF2-40B4-BE49-F238E27FC236}">
                <a16:creationId xmlns:a16="http://schemas.microsoft.com/office/drawing/2014/main" xmlns="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xmlns="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4500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2" name="Сравнение слева — заполнитель 2">
            <a:extLst>
              <a:ext uri="{FF2B5EF4-FFF2-40B4-BE49-F238E27FC236}">
                <a16:creationId xmlns:a16="http://schemas.microsoft.com/office/drawing/2014/main" xmlns="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8" name="Текст 4">
            <a:extLst>
              <a:ext uri="{FF2B5EF4-FFF2-40B4-BE49-F238E27FC236}">
                <a16:creationId xmlns:a16="http://schemas.microsoft.com/office/drawing/2014/main" xmlns="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020359"/>
            <a:ext cx="4500000" cy="4170891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ое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>
            <a:extLst>
              <a:ext uri="{FF2B5EF4-FFF2-40B4-BE49-F238E27FC236}">
                <a16:creationId xmlns:a16="http://schemas.microsoft.com/office/drawing/2014/main" xmlns="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 dirty="0"/>
              <a:t>Вставьте или перетащите свое фото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rtlCol="0"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dirty="0"/>
              <a:t>Введите подпись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xmlns="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Слайд с благодарност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rtlCol="0"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Спасибо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xmlns="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xmlns="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xmlns="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0" name="Текст 5">
            <a:extLst>
              <a:ext uri="{FF2B5EF4-FFF2-40B4-BE49-F238E27FC236}">
                <a16:creationId xmlns:a16="http://schemas.microsoft.com/office/drawing/2014/main" xmlns="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 rtlCol="0"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Полное имя</a:t>
            </a:r>
          </a:p>
        </p:txBody>
      </p:sp>
      <p:sp>
        <p:nvSpPr>
          <p:cNvPr id="12" name="Текст 6">
            <a:extLst>
              <a:ext uri="{FF2B5EF4-FFF2-40B4-BE49-F238E27FC236}">
                <a16:creationId xmlns:a16="http://schemas.microsoft.com/office/drawing/2014/main" xmlns="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Номер телефона</a:t>
            </a:r>
          </a:p>
        </p:txBody>
      </p:sp>
      <p:sp>
        <p:nvSpPr>
          <p:cNvPr id="13" name="Текст 7">
            <a:extLst>
              <a:ext uri="{FF2B5EF4-FFF2-40B4-BE49-F238E27FC236}">
                <a16:creationId xmlns:a16="http://schemas.microsoft.com/office/drawing/2014/main" xmlns="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 rtlCol="0"/>
          <a:lstStyle>
            <a:lvl1pPr marL="0" indent="0" algn="l">
              <a:lnSpc>
                <a:spcPct val="80000"/>
              </a:lnSpc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Электронная почта или контакт в социальной сети</a:t>
            </a:r>
          </a:p>
        </p:txBody>
      </p:sp>
      <p:sp>
        <p:nvSpPr>
          <p:cNvPr id="14" name="Текст 8">
            <a:extLst>
              <a:ext uri="{FF2B5EF4-FFF2-40B4-BE49-F238E27FC236}">
                <a16:creationId xmlns:a16="http://schemas.microsoft.com/office/drawing/2014/main" xmlns="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Веб-сайт компании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dirty="0"/>
              <a:t>Щелкните, чтобы изменить заголовок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xmlns="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Подзаголовок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xmlns="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xmlns="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ru-RU" noProof="0" dirty="0"/>
              <a:t>Щелкните, чтобы изменить заголовок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ru-RU" noProof="0" dirty="0"/>
              <a:t>Образец текста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4" name="Надпись 3">
            <a:extLst>
              <a:ext uri="{FF2B5EF4-FFF2-40B4-BE49-F238E27FC236}">
                <a16:creationId xmlns:a16="http://schemas.microsoft.com/office/drawing/2014/main" xmlns="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ru-RU" sz="1600" b="1" spc="-10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FIRST UP</a:t>
            </a:r>
            <a:r>
              <a:rPr lang="ru-RU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/>
            </a:r>
            <a:br>
              <a:rPr lang="ru-RU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</a:br>
            <a:r>
              <a:rPr lang="ru-RU" sz="1600" b="1" spc="-100" noProof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ru-RU" sz="1600" b="1" spc="-100" noProof="0" dirty="0">
                <a:solidFill>
                  <a:schemeClr val="tx1"/>
                </a:solidFill>
                <a:latin typeface="Corbel" panose="020B0503020204020204" pitchFamily="34" charset="0"/>
              </a:rPr>
              <a:t>CONSULTANTS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xmlns="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xmlns="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xmlns="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2" r:id="rId10"/>
    <p:sldLayoutId id="2147483656" r:id="rId11"/>
    <p:sldLayoutId id="2147483657" r:id="rId12"/>
    <p:sldLayoutId id="2147483654" r:id="rId13"/>
    <p:sldLayoutId id="2147483655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ru.wikipedia.org/wiki/%D0%9A%D0%B0%D1%80%D0%BB_XII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xmlns="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509798" y="3194231"/>
            <a:ext cx="10059523" cy="1621294"/>
          </a:xfrm>
        </p:spPr>
        <p:txBody>
          <a:bodyPr rtlCol="0"/>
          <a:lstStyle/>
          <a:p>
            <a:pPr rtl="0"/>
            <a:r>
              <a:rPr lang="ru-RU" sz="5000" dirty="0" smtClean="0"/>
              <a:t>Рецепты  ленинградской	кухни</a:t>
            </a:r>
            <a:endParaRPr lang="ru-RU" sz="5000" dirty="0"/>
          </a:p>
        </p:txBody>
      </p:sp>
      <p:pic>
        <p:nvPicPr>
          <p:cNvPr id="4" name="Рисунок 3"/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9246" r="39246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9922" y="152930"/>
            <a:ext cx="64825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 smtClean="0"/>
              <a:t>Государственное бюджетное общеобразовательное учреждение </a:t>
            </a:r>
          </a:p>
          <a:p>
            <a:pPr algn="ctr"/>
            <a:r>
              <a:rPr lang="ru-RU" dirty="0" smtClean="0"/>
              <a:t>Средняя общеобразовательная школа №172</a:t>
            </a:r>
          </a:p>
          <a:p>
            <a:pPr algn="ctr"/>
            <a:r>
              <a:rPr lang="ru-RU" dirty="0" smtClean="0"/>
              <a:t>Калининского района Санкт-Петербурга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6835513" y="5816184"/>
            <a:ext cx="30708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dirty="0" smtClean="0"/>
              <a:t>Автор: </a:t>
            </a:r>
            <a:r>
              <a:rPr lang="ru-RU" dirty="0" err="1" smtClean="0"/>
              <a:t>Гритченко</a:t>
            </a:r>
            <a:r>
              <a:rPr lang="ru-RU" dirty="0" smtClean="0"/>
              <a:t> Сергей </a:t>
            </a:r>
          </a:p>
          <a:p>
            <a:pPr algn="r"/>
            <a:r>
              <a:rPr lang="ru-RU" dirty="0" smtClean="0"/>
              <a:t>Ученик: 9б класса</a:t>
            </a:r>
          </a:p>
          <a:p>
            <a:pPr algn="r"/>
            <a:r>
              <a:rPr lang="ru-RU" dirty="0" smtClean="0"/>
              <a:t>Руководитель: Глушкова М.С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47502" y="6401750"/>
            <a:ext cx="278418" cy="274324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10</a:t>
            </a:fld>
            <a:endParaRPr lang="ru-RU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210868" y="3906247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ru-RU" dirty="0"/>
              <a:t>Когда именно в пышечной поселился её главный хвостатый обитатель — кот-долгожитель Рыжик, точно никто не помнит. Местные работницы смеются: мы уже не помним даже, сколько нам самим лет, а вы нас про кота пытаете! Известно только, что было это не меньше 12 лет назад.</a:t>
            </a:r>
            <a:endParaRPr lang="ru-RU" sz="20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278921" y="362988"/>
            <a:ext cx="55007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ru-RU" sz="2400" b="1" dirty="0"/>
              <a:t>Пышечная на Большой Конюшенной</a:t>
            </a:r>
            <a:endParaRPr lang="ru-RU" sz="24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10868" y="1043925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Где в Санкт-Петербурге находится самая известная пышечная? Большая Конюшенная улица (в советское время улица Желябова) расположена в самом центре этого прекрасного города — она пересекается с Невским проспектом в нескольких минутах ходьбы от Дворцовой </a:t>
            </a:r>
            <a:r>
              <a:rPr lang="ru-RU" dirty="0" smtClean="0"/>
              <a:t>площади</a:t>
            </a:r>
            <a:r>
              <a:rPr lang="ru-RU" dirty="0" smtClean="0">
                <a:solidFill>
                  <a:srgbClr val="20212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ru-RU" dirty="0"/>
              <a:t>В Санкт-Петербурге пышечные появились с 1930-х годов и до сих пор пользуются популярностью у горожан и туристов, став особой достопримечательностью Северной столицы.</a:t>
            </a:r>
          </a:p>
          <a:p>
            <a:endParaRPr lang="ru-RU" dirty="0"/>
          </a:p>
        </p:txBody>
      </p:sp>
      <p:pic>
        <p:nvPicPr>
          <p:cNvPr id="5" name="Рисунок 4"/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19161" r="19161"/>
          <a:stretch>
            <a:fillRect/>
          </a:stretch>
        </p:blipFill>
        <p:spPr>
          <a:xfrm>
            <a:off x="6514860" y="362988"/>
            <a:ext cx="5472113" cy="575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463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47502" y="6401750"/>
            <a:ext cx="278418" cy="274324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11</a:t>
            </a:fld>
            <a:endParaRPr lang="ru-RU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157807" y="3412806"/>
            <a:ext cx="6096000" cy="281295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spcAft>
                <a:spcPts val="750"/>
              </a:spcAft>
            </a:pP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Русская 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кухня — это возвращение к забытым рецептам, десятилетиями не используемым продуктам, хотя и с учетом современных тенденций и технологий. В петербургской кухне это все есть, но с большим шиком, с имперским размахом, при этом с чувством своего неповторимого стиля.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78921" y="466506"/>
            <a:ext cx="132485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i="1" dirty="0">
                <a:solidFill>
                  <a:srgbClr val="505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Вывод</a:t>
            </a:r>
            <a:endParaRPr lang="ru-RU" sz="3200" dirty="0"/>
          </a:p>
        </p:txBody>
      </p:sp>
      <p:pic>
        <p:nvPicPr>
          <p:cNvPr id="10" name="Рисунок 9"/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18290" r="18290"/>
          <a:stretch>
            <a:fillRect/>
          </a:stretch>
        </p:blipFill>
        <p:spPr>
          <a:xfrm>
            <a:off x="6253807" y="466506"/>
            <a:ext cx="5472113" cy="575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43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Заголовок 19">
            <a:extLst>
              <a:ext uri="{FF2B5EF4-FFF2-40B4-BE49-F238E27FC236}">
                <a16:creationId xmlns:a16="http://schemas.microsoft.com/office/drawing/2014/main" xmlns="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ru-RU" sz="5000" dirty="0"/>
              <a:t>СПАСИБО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-430816" y="6019501"/>
            <a:ext cx="3329850" cy="382887"/>
          </a:xfrm>
        </p:spPr>
        <p:txBody>
          <a:bodyPr rtlCol="0"/>
          <a:lstStyle/>
          <a:p>
            <a:pPr rtl="0"/>
            <a:r>
              <a:rPr lang="ru-RU" dirty="0" smtClean="0"/>
              <a:t>Гритченко Сергей</a:t>
            </a:r>
            <a:endParaRPr lang="ru-RU" dirty="0"/>
          </a:p>
        </p:txBody>
      </p:sp>
      <p:sp>
        <p:nvSpPr>
          <p:cNvPr id="22" name="Надпись 21">
            <a:extLst>
              <a:ext uri="{FF2B5EF4-FFF2-40B4-BE49-F238E27FC236}">
                <a16:creationId xmlns:a16="http://schemas.microsoft.com/office/drawing/2014/main" xmlns="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584194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ru-RU" sz="1600" b="1" spc="-100" dirty="0" smtClean="0">
                <a:latin typeface="Corbel" panose="020B0503020204020204" pitchFamily="34" charset="0"/>
              </a:rPr>
              <a:t>РЕЦЕПТЫ ПЕТЕРБУРГСКОЙ КУХНИ</a:t>
            </a:r>
            <a:endParaRPr lang="ru-RU" sz="1600" b="1" spc="-100" baseline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xmlns="" id="{91814EC9-246A-4C6E-941E-5774FE72F08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914188" y="6402388"/>
            <a:ext cx="277812" cy="273050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326424" y="680270"/>
            <a:ext cx="5184913" cy="432000"/>
          </a:xfrm>
        </p:spPr>
        <p:txBody>
          <a:bodyPr rtlCol="0"/>
          <a:lstStyle/>
          <a:p>
            <a:pPr rtl="0"/>
            <a:r>
              <a:rPr lang="ru-RU" dirty="0" smtClean="0"/>
              <a:t>ВВЕДЕНИЕ 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328" y="2308485"/>
            <a:ext cx="9496899" cy="4242217"/>
          </a:xfrm>
        </p:spPr>
        <p:txBody>
          <a:bodyPr rtlCol="0"/>
          <a:lstStyle/>
          <a:p>
            <a:pPr fontAlgn="base"/>
            <a:r>
              <a:rPr lang="ru-RU" sz="2800" b="1" dirty="0"/>
              <a:t>Цель:</a:t>
            </a:r>
            <a:r>
              <a:rPr lang="ru-RU" sz="2800" dirty="0"/>
              <a:t> исследовать самые популярные блюда и рецепты кухни Ленинграда </a:t>
            </a:r>
          </a:p>
          <a:p>
            <a:pPr fontAlgn="base"/>
            <a:r>
              <a:rPr lang="ru-RU" sz="2800" b="1" dirty="0"/>
              <a:t>Задачи:</a:t>
            </a:r>
            <a:r>
              <a:rPr lang="ru-RU" sz="2800" dirty="0"/>
              <a:t> </a:t>
            </a:r>
          </a:p>
          <a:p>
            <a:pPr fontAlgn="base"/>
            <a:r>
              <a:rPr lang="ru-RU" sz="2800" dirty="0"/>
              <a:t>И</a:t>
            </a:r>
            <a:r>
              <a:rPr lang="ru-RU" sz="2800" dirty="0" smtClean="0"/>
              <a:t>зучить </a:t>
            </a:r>
            <a:r>
              <a:rPr lang="ru-RU" sz="2800" dirty="0"/>
              <a:t>литературу, найти информацию о кухне, рецептах </a:t>
            </a:r>
            <a:r>
              <a:rPr lang="ru-RU" sz="2800" dirty="0" smtClean="0"/>
              <a:t>Петербурга.</a:t>
            </a:r>
          </a:p>
          <a:p>
            <a:pPr fontAlgn="base"/>
            <a:r>
              <a:rPr lang="ru-RU" sz="2800" dirty="0" smtClean="0"/>
              <a:t>Посетить места города где представлена ленинградская кухня</a:t>
            </a:r>
          </a:p>
          <a:p>
            <a:pPr fontAlgn="base"/>
            <a:r>
              <a:rPr lang="ru-RU" sz="2800" dirty="0" smtClean="0"/>
              <a:t>Составить «Ленинградское меню»</a:t>
            </a:r>
            <a:endParaRPr lang="ru-RU" sz="2800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2</a:t>
            </a:fld>
            <a:endParaRPr lang="ru-RU" dirty="0"/>
          </a:p>
        </p:txBody>
      </p:sp>
      <p:pic>
        <p:nvPicPr>
          <p:cNvPr id="5" name="Рисунок 4"/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l="38604" r="38604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История ленинградской кухни 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3</a:t>
            </a:fld>
            <a:endParaRPr lang="ru-RU" dirty="0"/>
          </a:p>
        </p:txBody>
      </p:sp>
      <p:pic>
        <p:nvPicPr>
          <p:cNvPr id="1026" name="Picture 2" descr="https://mtdata.ru/u4/photo3BD6/20670225610-0/original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5729" y="1319135"/>
            <a:ext cx="4646271" cy="3964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C:\Users\MSG\Desktop\a0767ec6bc8a4189c83d7e3cf4bca4a0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92" y="1079988"/>
            <a:ext cx="6611815" cy="4727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813" y="359765"/>
            <a:ext cx="13205709" cy="684118"/>
          </a:xfrm>
        </p:spPr>
        <p:txBody>
          <a:bodyPr rtlCol="0"/>
          <a:lstStyle/>
          <a:p>
            <a:r>
              <a:rPr lang="ru-RU" dirty="0"/>
              <a:t>п</a:t>
            </a:r>
            <a:r>
              <a:rPr lang="ru-RU" dirty="0" smtClean="0"/>
              <a:t>ервое блюдо: </a:t>
            </a:r>
            <a:r>
              <a:rPr lang="ru-RU" i="1" dirty="0" smtClean="0"/>
              <a:t>«</a:t>
            </a:r>
            <a:r>
              <a:rPr lang="ru-RU" i="1" dirty="0"/>
              <a:t>Рассольник "Ленинградский</a:t>
            </a:r>
            <a:r>
              <a:rPr lang="ru-RU" i="1" dirty="0" smtClean="0"/>
              <a:t>"»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4793" y="1184223"/>
            <a:ext cx="7210269" cy="5171607"/>
          </a:xfrm>
        </p:spPr>
        <p:txBody>
          <a:bodyPr rtlCol="0"/>
          <a:lstStyle/>
          <a:p>
            <a:r>
              <a:rPr lang="ru-RU" sz="2000" dirty="0" smtClean="0"/>
              <a:t>Для </a:t>
            </a:r>
            <a:r>
              <a:rPr lang="ru-RU" sz="2000" dirty="0"/>
              <a:t>бульона необходимо взять мясо (желательно говядина на косточке или просто кости) — 300 г</a:t>
            </a:r>
            <a:br>
              <a:rPr lang="ru-RU" sz="2000" dirty="0"/>
            </a:br>
            <a:r>
              <a:rPr lang="ru-RU" sz="2000" dirty="0"/>
              <a:t>Вода — 1,5 л</a:t>
            </a:r>
            <a:br>
              <a:rPr lang="ru-RU" sz="2000" dirty="0"/>
            </a:br>
            <a:r>
              <a:rPr lang="ru-RU" sz="2000" dirty="0" smtClean="0"/>
              <a:t>Крупа </a:t>
            </a:r>
            <a:r>
              <a:rPr lang="ru-RU" sz="2000" dirty="0"/>
              <a:t>перловая — 60 г</a:t>
            </a:r>
            <a:br>
              <a:rPr lang="ru-RU" sz="2000" dirty="0"/>
            </a:br>
            <a:r>
              <a:rPr lang="ru-RU" sz="2000" dirty="0"/>
              <a:t>Лук репчатый — 50 г</a:t>
            </a:r>
            <a:br>
              <a:rPr lang="ru-RU" sz="2000" dirty="0"/>
            </a:br>
            <a:r>
              <a:rPr lang="ru-RU" sz="2000" dirty="0"/>
              <a:t>Лук-порей — 40 г</a:t>
            </a:r>
            <a:br>
              <a:rPr lang="ru-RU" sz="2000" dirty="0"/>
            </a:br>
            <a:r>
              <a:rPr lang="ru-RU" sz="2000" dirty="0"/>
              <a:t>Морковь — 50 г</a:t>
            </a:r>
            <a:br>
              <a:rPr lang="ru-RU" sz="2000" dirty="0"/>
            </a:br>
            <a:r>
              <a:rPr lang="ru-RU" sz="2000" dirty="0"/>
              <a:t>Коренья (корень сельдерея или петрушки) — 30 г</a:t>
            </a:r>
            <a:br>
              <a:rPr lang="ru-RU" sz="2000" dirty="0"/>
            </a:br>
            <a:r>
              <a:rPr lang="ru-RU" sz="2000" dirty="0"/>
              <a:t>Масло растительное — 4 ст. л</a:t>
            </a:r>
            <a:r>
              <a:rPr lang="ru-RU" sz="2000" dirty="0" smtClean="0"/>
              <a:t>.</a:t>
            </a:r>
            <a:r>
              <a:rPr lang="ru-RU" sz="2000" dirty="0"/>
              <a:t/>
            </a:r>
            <a:br>
              <a:rPr lang="ru-RU" sz="2000" dirty="0"/>
            </a:br>
            <a:r>
              <a:rPr lang="ru-RU" sz="2000" dirty="0"/>
              <a:t>Огурец соленый — 100 г</a:t>
            </a:r>
            <a:br>
              <a:rPr lang="ru-RU" sz="2000" dirty="0"/>
            </a:br>
            <a:r>
              <a:rPr lang="ru-RU" sz="2000" dirty="0"/>
              <a:t>Соль — по вкусу</a:t>
            </a:r>
            <a:br>
              <a:rPr lang="ru-RU" sz="2000" dirty="0"/>
            </a:br>
            <a:r>
              <a:rPr lang="ru-RU" sz="2000" dirty="0"/>
              <a:t>Рассол — 100 мл</a:t>
            </a:r>
            <a:br>
              <a:rPr lang="ru-RU" sz="2000" dirty="0"/>
            </a:br>
            <a:r>
              <a:rPr lang="ru-RU" sz="2000" dirty="0"/>
              <a:t>Лист лавровый — 3 шт.</a:t>
            </a:r>
            <a:br>
              <a:rPr lang="ru-RU" sz="2000" dirty="0"/>
            </a:br>
            <a:r>
              <a:rPr lang="ru-RU" sz="2000" dirty="0"/>
              <a:t>Почки (говяжьи) — 400 г</a:t>
            </a:r>
          </a:p>
          <a:p>
            <a:r>
              <a:rPr lang="ru-RU" sz="2000" b="1" i="1" dirty="0"/>
              <a:t>Для подачи</a:t>
            </a:r>
            <a:endParaRPr lang="ru-RU" sz="2000" dirty="0"/>
          </a:p>
          <a:p>
            <a:r>
              <a:rPr lang="ru-RU" sz="2000" dirty="0"/>
              <a:t>Сметана — по вкусу</a:t>
            </a:r>
            <a:br>
              <a:rPr lang="ru-RU" sz="2000" dirty="0"/>
            </a:br>
            <a:r>
              <a:rPr lang="ru-RU" sz="2000" dirty="0"/>
              <a:t>Зелень — по вкусу</a:t>
            </a:r>
          </a:p>
          <a:p>
            <a:pPr marL="0" indent="0" rtl="0">
              <a:buNone/>
            </a:pPr>
            <a:endParaRPr lang="ru-RU" sz="2000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4</a:t>
            </a:fld>
            <a:endParaRPr lang="ru-RU" dirty="0"/>
          </a:p>
        </p:txBody>
      </p:sp>
      <p:pic>
        <p:nvPicPr>
          <p:cNvPr id="3074" name="Picture 2" descr="https://attuale.ru/wp-content/uploads/2018/09/52232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3928" y="1685893"/>
            <a:ext cx="4718071" cy="3430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2356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975" y="551921"/>
            <a:ext cx="9131100" cy="432000"/>
          </a:xfrm>
        </p:spPr>
        <p:txBody>
          <a:bodyPr rtlCol="0"/>
          <a:lstStyle/>
          <a:p>
            <a:r>
              <a:rPr lang="ru-RU" i="1" dirty="0"/>
              <a:t>Бефстроганов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5736" y="1124262"/>
            <a:ext cx="7128193" cy="5414650"/>
          </a:xfrm>
        </p:spPr>
        <p:txBody>
          <a:bodyPr rtlCol="0"/>
          <a:lstStyle/>
          <a:p>
            <a:r>
              <a:rPr lang="ru-RU" sz="2400" b="1" i="1" dirty="0" smtClean="0"/>
              <a:t>Ингредиенты</a:t>
            </a:r>
            <a:r>
              <a:rPr lang="ru-RU" sz="2400" b="1" i="1" dirty="0"/>
              <a:t>:</a:t>
            </a:r>
            <a:endParaRPr lang="ru-RU" sz="2400" dirty="0"/>
          </a:p>
          <a:p>
            <a:r>
              <a:rPr lang="ru-RU" sz="2400" dirty="0"/>
              <a:t>говядина (вырезка или длиннейшая мышца спины)	400 г</a:t>
            </a:r>
          </a:p>
          <a:p>
            <a:r>
              <a:rPr lang="ru-RU" sz="2400" dirty="0"/>
              <a:t>лук репчатый	2 </a:t>
            </a:r>
            <a:r>
              <a:rPr lang="ru-RU" sz="2400" dirty="0" err="1"/>
              <a:t>шт</a:t>
            </a:r>
            <a:endParaRPr lang="ru-RU" sz="2400" dirty="0"/>
          </a:p>
          <a:p>
            <a:r>
              <a:rPr lang="ru-RU" sz="2400" dirty="0"/>
              <a:t>сметана	150-200 г</a:t>
            </a:r>
          </a:p>
          <a:p>
            <a:r>
              <a:rPr lang="ru-RU" sz="2400" dirty="0"/>
              <a:t>сливочное масло	50 г</a:t>
            </a:r>
          </a:p>
          <a:p>
            <a:r>
              <a:rPr lang="ru-RU" sz="2400" dirty="0"/>
              <a:t>растительное масло	3 </a:t>
            </a:r>
            <a:r>
              <a:rPr lang="ru-RU" sz="2400" dirty="0" err="1"/>
              <a:t>ст.л</a:t>
            </a:r>
            <a:r>
              <a:rPr lang="ru-RU" sz="2400" dirty="0"/>
              <a:t>.</a:t>
            </a:r>
          </a:p>
          <a:p>
            <a:r>
              <a:rPr lang="ru-RU" sz="2400" dirty="0"/>
              <a:t>мука	1 </a:t>
            </a:r>
            <a:r>
              <a:rPr lang="ru-RU" sz="2400" dirty="0" err="1"/>
              <a:t>ст.л</a:t>
            </a:r>
            <a:r>
              <a:rPr lang="ru-RU" sz="2400" dirty="0"/>
              <a:t>.</a:t>
            </a:r>
          </a:p>
          <a:p>
            <a:r>
              <a:rPr lang="ru-RU" sz="2400" dirty="0"/>
              <a:t>томатный соус или томатная паста	1-2 </a:t>
            </a:r>
            <a:r>
              <a:rPr lang="ru-RU" sz="2400" dirty="0" err="1"/>
              <a:t>ст.л</a:t>
            </a:r>
            <a:r>
              <a:rPr lang="ru-RU" sz="2400" dirty="0"/>
              <a:t>.</a:t>
            </a:r>
          </a:p>
          <a:p>
            <a:r>
              <a:rPr lang="ru-RU" sz="2400" dirty="0"/>
              <a:t>зелень петрушки</a:t>
            </a:r>
          </a:p>
          <a:p>
            <a:r>
              <a:rPr lang="ru-RU" sz="2400" dirty="0"/>
              <a:t>соль	</a:t>
            </a:r>
          </a:p>
          <a:p>
            <a:r>
              <a:rPr lang="ru-RU" sz="2400" dirty="0" err="1"/>
              <a:t>свежемолотый</a:t>
            </a:r>
            <a:r>
              <a:rPr lang="ru-RU" sz="2400" dirty="0"/>
              <a:t> перец	</a:t>
            </a:r>
          </a:p>
          <a:p>
            <a:pPr marL="0" indent="0">
              <a:buNone/>
            </a:pPr>
            <a:endParaRPr lang="ru-RU" sz="2100" dirty="0" smtClean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5</a:t>
            </a:fld>
            <a:endParaRPr lang="ru-RU" dirty="0"/>
          </a:p>
        </p:txBody>
      </p:sp>
      <p:sp>
        <p:nvSpPr>
          <p:cNvPr id="3" name="AutoShape 2" descr="https://merci-opt.ru/800/600/https/niftyrecipe.com/content/recipes/135/main_b_classic-beef-stroganoff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9" name="AutoShape 4" descr="https://merci-opt.ru/800/600/https/niftyrecipe.com/content/recipes/135/main_b_classic-beef-stroganoff.jpg"/>
          <p:cNvSpPr txBox="1">
            <a:spLocks noChangeAspect="1" noChangeArrowheads="1"/>
          </p:cNvSpPr>
          <p:nvPr/>
        </p:nvSpPr>
        <p:spPr bwMode="auto">
          <a:xfrm>
            <a:off x="2871598" y="2605087"/>
            <a:ext cx="3738562" cy="393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/>
          </a:p>
        </p:txBody>
      </p:sp>
      <p:sp>
        <p:nvSpPr>
          <p:cNvPr id="10" name="AutoShape 4" descr="https://merci-opt.ru/800/600/https/niftyrecipe.com/content/recipes/135/main_b_classic-beef-stroganoff.jpg"/>
          <p:cNvSpPr txBox="1">
            <a:spLocks noChangeAspect="1" noChangeArrowheads="1"/>
          </p:cNvSpPr>
          <p:nvPr/>
        </p:nvSpPr>
        <p:spPr bwMode="auto">
          <a:xfrm>
            <a:off x="1598613" y="2959041"/>
            <a:ext cx="3738562" cy="393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/>
          </a:p>
        </p:txBody>
      </p:sp>
      <p:pic>
        <p:nvPicPr>
          <p:cNvPr id="4102" name="Picture 6" descr="https://worldofmeat.ru/wp-content/uploads/2018/09/DSC_4697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3929" y="1565972"/>
            <a:ext cx="4718071" cy="3273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126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Жаренная корюшка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5736" y="1565973"/>
            <a:ext cx="7128193" cy="3776736"/>
          </a:xfrm>
        </p:spPr>
        <p:txBody>
          <a:bodyPr rtlCol="0"/>
          <a:lstStyle/>
          <a:p>
            <a:r>
              <a:rPr lang="ru-RU" b="1" i="1" dirty="0"/>
              <a:t>Ингредиенты:</a:t>
            </a:r>
            <a:endParaRPr lang="ru-RU" dirty="0"/>
          </a:p>
          <a:p>
            <a:pPr lvl="0"/>
            <a:r>
              <a:rPr lang="ru-RU" dirty="0"/>
              <a:t>Корюшка – 1 килограмм;</a:t>
            </a:r>
          </a:p>
          <a:p>
            <a:pPr lvl="0"/>
            <a:r>
              <a:rPr lang="ru-RU" dirty="0"/>
              <a:t>Кукурузная мука – 1-2 стакана;</a:t>
            </a:r>
          </a:p>
          <a:p>
            <a:pPr lvl="0"/>
            <a:r>
              <a:rPr lang="ru-RU" dirty="0"/>
              <a:t>Сухари или панировочная смесь – 1 стакан;</a:t>
            </a:r>
          </a:p>
          <a:p>
            <a:pPr lvl="0"/>
            <a:r>
              <a:rPr lang="ru-RU" dirty="0"/>
              <a:t>Соль по вкусу;</a:t>
            </a:r>
          </a:p>
          <a:p>
            <a:pPr lvl="0"/>
            <a:r>
              <a:rPr lang="ru-RU" dirty="0"/>
              <a:t>Растительное масло для жарки;</a:t>
            </a:r>
          </a:p>
          <a:p>
            <a:pPr lvl="0"/>
            <a:r>
              <a:rPr lang="ru-RU" dirty="0"/>
              <a:t>Куриное яйцо – 2 штуки.</a:t>
            </a:r>
          </a:p>
          <a:p>
            <a:pPr marL="0" indent="0">
              <a:buNone/>
            </a:pPr>
            <a:endParaRPr lang="ru-RU" dirty="0"/>
          </a:p>
          <a:p>
            <a:pPr marL="0" indent="0" rtl="0">
              <a:buNone/>
            </a:pPr>
            <a:endParaRPr lang="ru-RU" sz="2400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6</a:t>
            </a:fld>
            <a:endParaRPr lang="ru-RU" dirty="0"/>
          </a:p>
        </p:txBody>
      </p:sp>
      <p:pic>
        <p:nvPicPr>
          <p:cNvPr id="1030" name="Picture 6" descr="https://avatars.mds.yandex.net/get-zen_doc/57035/pub_5cc0b878707cba00b32b0758_5cc0b89515df6000b3c1d895/scale_12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3929" y="1565973"/>
            <a:ext cx="4718071" cy="3776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0605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пышки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5736" y="1565973"/>
            <a:ext cx="7128193" cy="4593287"/>
          </a:xfrm>
        </p:spPr>
        <p:txBody>
          <a:bodyPr rtlCol="0"/>
          <a:lstStyle/>
          <a:p>
            <a:r>
              <a:rPr lang="ru-RU" sz="2400" dirty="0"/>
              <a:t>Для теста потребуется:</a:t>
            </a:r>
            <a:endParaRPr lang="ru-RU" sz="2400" b="1" dirty="0"/>
          </a:p>
          <a:p>
            <a:r>
              <a:rPr lang="ru-RU" sz="2400" dirty="0"/>
              <a:t>молока-300 мл.</a:t>
            </a:r>
          </a:p>
          <a:p>
            <a:r>
              <a:rPr lang="ru-RU" sz="2400" dirty="0"/>
              <a:t>мука - 500 грамм</a:t>
            </a:r>
          </a:p>
          <a:p>
            <a:r>
              <a:rPr lang="ru-RU" sz="2400" dirty="0"/>
              <a:t>дрожжи сухие- 1 столовая ложка</a:t>
            </a:r>
          </a:p>
          <a:p>
            <a:r>
              <a:rPr lang="ru-RU" sz="2400" dirty="0"/>
              <a:t>соль-половина чайной ложки без горки</a:t>
            </a:r>
          </a:p>
          <a:p>
            <a:r>
              <a:rPr lang="ru-RU" sz="2400" dirty="0"/>
              <a:t>сахар - одна столовая ложка</a:t>
            </a:r>
          </a:p>
          <a:p>
            <a:r>
              <a:rPr lang="ru-RU" sz="2400" dirty="0"/>
              <a:t>масло сливочное - 50-60 грамм</a:t>
            </a:r>
          </a:p>
          <a:p>
            <a:r>
              <a:rPr lang="ru-RU" sz="2400" dirty="0"/>
              <a:t>яйца - 2 шт.</a:t>
            </a:r>
          </a:p>
          <a:p>
            <a:r>
              <a:rPr lang="ru-RU" sz="2400" dirty="0"/>
              <a:t>масло растительное - для жарки</a:t>
            </a:r>
          </a:p>
          <a:p>
            <a:r>
              <a:rPr lang="ru-RU" sz="2400" dirty="0"/>
              <a:t>сахарная пудра для посыпки</a:t>
            </a:r>
          </a:p>
          <a:p>
            <a:pPr marL="0" indent="0">
              <a:buNone/>
            </a:pPr>
            <a:endParaRPr lang="ru-RU" sz="2100" dirty="0"/>
          </a:p>
          <a:p>
            <a:pPr marL="0" indent="0">
              <a:buNone/>
            </a:pPr>
            <a:endParaRPr lang="ru-RU" sz="2100" b="1" i="1" dirty="0" smtClean="0"/>
          </a:p>
          <a:p>
            <a:pPr marL="0" indent="0" rtl="0">
              <a:buNone/>
            </a:pPr>
            <a:endParaRPr lang="ru-RU" sz="2400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7</a:t>
            </a:fld>
            <a:endParaRPr lang="ru-RU" dirty="0"/>
          </a:p>
        </p:txBody>
      </p:sp>
      <p:pic>
        <p:nvPicPr>
          <p:cNvPr id="2052" name="Picture 4" descr="https://aquahostel.ru/wp-content/uploads/80969746f1172bd9d41ca6442c5a69f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3929" y="1565973"/>
            <a:ext cx="4718071" cy="4593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8021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47502" y="6401750"/>
            <a:ext cx="278418" cy="274324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8</a:t>
            </a:fld>
            <a:endParaRPr lang="ru-RU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278921" y="1601258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ru-RU" sz="2000" dirty="0"/>
              <a:t>В</a:t>
            </a:r>
            <a:r>
              <a:rPr lang="ru-RU" sz="2000" dirty="0" smtClean="0"/>
              <a:t>есеннее </a:t>
            </a:r>
            <a:r>
              <a:rPr lang="ru-RU" sz="2000" dirty="0"/>
              <a:t>ежегодное общественное событие Санкт-Петербурга, заключающееся в мероприятиях, связанных с корюшкой, а также самым известным из российских рыбных фестивалей. Обычно начинается весной, после начала прохода корюшки, т. е. 11—19 мая.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278921" y="466506"/>
            <a:ext cx="47934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i="1" dirty="0" smtClean="0">
                <a:solidFill>
                  <a:srgbClr val="50505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ПРАЗДНИК КОРЮШКИ</a:t>
            </a:r>
            <a:endParaRPr lang="ru-RU" sz="3200" dirty="0"/>
          </a:p>
        </p:txBody>
      </p:sp>
      <p:pic>
        <p:nvPicPr>
          <p:cNvPr id="5" name="Рисунок 4"/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4518" r="4518"/>
          <a:stretch>
            <a:fillRect/>
          </a:stretch>
        </p:blipFill>
        <p:spPr>
          <a:xfrm>
            <a:off x="6691313" y="1601788"/>
            <a:ext cx="5033962" cy="3689350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253042" y="4090227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>
                <a:solidFill>
                  <a:srgbClr val="20212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Весной 1708 года по указу Петра I в строящемся Санкт-Петербурге прошла первая фиеста, посвящённая корюшке. Сам император в тот момент находился в действующей армии, воюя против шведских войск </a:t>
            </a:r>
            <a:r>
              <a:rPr lang="ru-RU" u="sng" dirty="0">
                <a:solidFill>
                  <a:srgbClr val="0B008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 tooltip="Карл XII"/>
              </a:rPr>
              <a:t>Карла XII</a:t>
            </a:r>
            <a:r>
              <a:rPr lang="ru-RU" dirty="0">
                <a:solidFill>
                  <a:srgbClr val="20212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27327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47502" y="6401750"/>
            <a:ext cx="278418" cy="274324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9</a:t>
            </a:fld>
            <a:endParaRPr lang="ru-RU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273029" y="1601257"/>
            <a:ext cx="6096000" cy="1508105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ru-RU" dirty="0"/>
              <a:t>История знаменитой Пирожковой на Московском проспекте недалеко от Парка Победы — это история о знаменитом и «вкусном» заведении, которому не один десяток лет</a:t>
            </a:r>
            <a:r>
              <a:rPr lang="ru-RU" dirty="0" smtClean="0"/>
              <a:t>. ПОЧЕМУ?</a:t>
            </a:r>
            <a:endParaRPr lang="ru-RU" dirty="0"/>
          </a:p>
          <a:p>
            <a:pPr fontAlgn="base"/>
            <a:endParaRPr lang="ru-RU" sz="20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278921" y="284180"/>
            <a:ext cx="550077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ru-RU" sz="2400" b="1" dirty="0"/>
              <a:t>Знаменитая Пирожковая на Московском проспекте: история легенды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278921" y="3339728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Дом расположен прямо у Парка Победы, рядом — станция метро и новый корпус Российской Национальной Библиотеки. Ночью здание подсвечивается и его становится видно практически отовсюду.</a:t>
            </a:r>
          </a:p>
          <a:p>
            <a:r>
              <a:rPr lang="ru-RU" dirty="0" smtClean="0">
                <a:solidFill>
                  <a:srgbClr val="20212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dirty="0"/>
          </a:p>
        </p:txBody>
      </p:sp>
      <p:pic>
        <p:nvPicPr>
          <p:cNvPr id="9" name="Рисунок 8"/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14371" r="14371"/>
          <a:stretch>
            <a:fillRect/>
          </a:stretch>
        </p:blipFill>
        <p:spPr>
          <a:xfrm>
            <a:off x="6719887" y="362988"/>
            <a:ext cx="5472113" cy="575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71607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_19716561_TF16411245.potx" id="{773883C8-4131-4ECF-9E3C-74DD0B29E0A1}" vid="{18BBA691-B286-47C1-88FF-3C6BA8E7AA8B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9" ma:contentTypeDescription="Create a new document." ma:contentTypeScope="" ma:versionID="76e25e1730b4532ab1d5e5b131a96a5a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d1e9281a84c4949647088091c718de3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FB61CFE-D4DA-4753-A9A5-D482B9609A35}">
  <ds:schemaRefs>
    <ds:schemaRef ds:uri="http://schemas.openxmlformats.org/package/2006/metadata/core-properties"/>
    <ds:schemaRef ds:uri="http://purl.org/dc/elements/1.1/"/>
    <ds:schemaRef ds:uri="http://purl.org/dc/dcmitype/"/>
    <ds:schemaRef ds:uri="http://www.w3.org/XML/1998/namespace"/>
    <ds:schemaRef ds:uri="fb0879af-3eba-417a-a55a-ffe6dcd6ca77"/>
    <ds:schemaRef ds:uri="http://schemas.microsoft.com/office/infopath/2007/PartnerControls"/>
    <ds:schemaRef ds:uri="http://schemas.microsoft.com/office/2006/documentManagement/types"/>
    <ds:schemaRef ds:uri="6dc4bcd6-49db-4c07-9060-8acfc67cef9f"/>
    <ds:schemaRef ds:uri="http://schemas.microsoft.com/sharepoint/v3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58A784AD-7888-482C-A72A-80D3063962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в минималистичных цветах</Template>
  <TotalTime>0</TotalTime>
  <Words>484</Words>
  <Application>Microsoft Office PowerPoint</Application>
  <PresentationFormat>Произвольный</PresentationFormat>
  <Paragraphs>88</Paragraphs>
  <Slides>12</Slides>
  <Notes>12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Тема Office</vt:lpstr>
      <vt:lpstr>Рецепты  ленинградской кухни</vt:lpstr>
      <vt:lpstr>ВВЕДЕНИЕ </vt:lpstr>
      <vt:lpstr>История ленинградской кухни </vt:lpstr>
      <vt:lpstr>первое блюдо: «Рассольник "Ленинградский"» </vt:lpstr>
      <vt:lpstr>Бефстроганов </vt:lpstr>
      <vt:lpstr>Жаренная корюшка</vt:lpstr>
      <vt:lpstr>пышки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2021-03-25T12:44:42Z</dcterms:created>
  <dcterms:modified xsi:type="dcterms:W3CDTF">2021-04-22T08:08:50Z</dcterms:modified>
</cp:coreProperties>
</file>

<file path=docProps/thumbnail.jpeg>
</file>